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0" r:id="rId2"/>
    <p:sldId id="265" r:id="rId3"/>
    <p:sldId id="267" r:id="rId4"/>
    <p:sldId id="268" r:id="rId5"/>
    <p:sldId id="269" r:id="rId6"/>
    <p:sldId id="270" r:id="rId7"/>
    <p:sldId id="271" r:id="rId8"/>
    <p:sldId id="272" r:id="rId9"/>
    <p:sldId id="293" r:id="rId10"/>
    <p:sldId id="298" r:id="rId11"/>
    <p:sldId id="290" r:id="rId12"/>
    <p:sldId id="291" r:id="rId13"/>
    <p:sldId id="292" r:id="rId14"/>
    <p:sldId id="273" r:id="rId15"/>
    <p:sldId id="294" r:id="rId16"/>
    <p:sldId id="296" r:id="rId17"/>
    <p:sldId id="274" r:id="rId18"/>
    <p:sldId id="275" r:id="rId19"/>
    <p:sldId id="276" r:id="rId20"/>
    <p:sldId id="277" r:id="rId21"/>
    <p:sldId id="295" r:id="rId22"/>
    <p:sldId id="278" r:id="rId23"/>
    <p:sldId id="297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108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85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5B8BB5-A64B-B248-AB61-EAD559FDA76A}" type="slidenum">
              <a:rPr lang="en-US"/>
              <a:pPr/>
              <a:t>27</a:t>
            </a:fld>
            <a:endParaRPr lang="en-US"/>
          </a:p>
        </p:txBody>
      </p:sp>
      <p:sp>
        <p:nvSpPr>
          <p:cNvPr id="101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4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B1B902-88C9-D747-91AA-388DE29595CB}" type="slidenum">
              <a:rPr lang="en-US"/>
              <a:pPr/>
              <a:t>30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5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6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E9E23-79BC-064D-9F72-E8C59056F32D}" type="slidenum">
              <a:rPr lang="en-US"/>
              <a:pPr/>
              <a:t>19</a:t>
            </a:fld>
            <a:endParaRPr lang="en-US"/>
          </a:p>
        </p:txBody>
      </p:sp>
      <p:sp>
        <p:nvSpPr>
          <p:cNvPr id="101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86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A850B-E459-F84E-ABE5-B86284CD4D68}" type="slidenum">
              <a:rPr lang="en-US"/>
              <a:pPr/>
              <a:t>22</a:t>
            </a:fld>
            <a:endParaRPr lang="en-US"/>
          </a:p>
        </p:txBody>
      </p:sp>
      <p:sp>
        <p:nvSpPr>
          <p:cNvPr id="102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3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A850B-E459-F84E-ABE5-B86284CD4D68}" type="slidenum">
              <a:rPr lang="en-US"/>
              <a:pPr/>
              <a:t>23</a:t>
            </a:fld>
            <a:endParaRPr lang="en-US"/>
          </a:p>
        </p:txBody>
      </p:sp>
      <p:sp>
        <p:nvSpPr>
          <p:cNvPr id="102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3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C16A98-BFFD-6B48-AF4F-CCEE7110BD1A}" type="slidenum">
              <a:rPr lang="en-US"/>
              <a:pPr/>
              <a:t>24</a:t>
            </a:fld>
            <a:endParaRPr lang="en-US"/>
          </a:p>
        </p:txBody>
      </p:sp>
      <p:sp>
        <p:nvSpPr>
          <p:cNvPr id="103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8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11F338-2925-5F48-82F7-7441C5A0A3D1}" type="slidenum">
              <a:rPr lang="en-US"/>
              <a:pPr/>
              <a:t>25</a:t>
            </a:fld>
            <a:endParaRPr lang="en-US"/>
          </a:p>
        </p:txBody>
      </p:sp>
      <p:sp>
        <p:nvSpPr>
          <p:cNvPr id="103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Texture Filtering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10515600" cy="1325563"/>
          </a:xfrm>
        </p:spPr>
        <p:txBody>
          <a:bodyPr/>
          <a:lstStyle/>
          <a:p>
            <a:r>
              <a:rPr lang="en-US" dirty="0"/>
              <a:t>Magnification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08775-6BCA-4B87-992C-A0D3B528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75" y="0"/>
            <a:ext cx="505278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E0F2D-9F95-4D56-B57B-276336ADB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30"/>
          <a:stretch/>
        </p:blipFill>
        <p:spPr>
          <a:xfrm>
            <a:off x="0" y="2177369"/>
            <a:ext cx="6754638" cy="43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7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289C-5F8E-4F0A-85E7-CD259E8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Nearest Neighbor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CB3618-70D4-4D03-9BF5-FA567C84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514" y="2086378"/>
            <a:ext cx="9446972" cy="35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9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6BFC-C4EB-468C-AC89-2A5B3EBE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A336-7F3B-457B-AD62-A14D8AFA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bilinear interpolation, we estimate a value for a function</a:t>
            </a:r>
          </a:p>
          <a:p>
            <a:pPr lvl="1"/>
            <a:r>
              <a:rPr lang="en-US" dirty="0"/>
              <a:t>On a 2D grid…with function samples at the grid vertices</a:t>
            </a:r>
          </a:p>
          <a:p>
            <a:r>
              <a:rPr lang="en-US" dirty="0"/>
              <a:t>We interpolate first in one direction (e.g. the x direction) </a:t>
            </a:r>
          </a:p>
          <a:p>
            <a:pPr lvl="1"/>
            <a:r>
              <a:rPr lang="en-US" dirty="0"/>
              <a:t>Interpolate using linear interpolation twice</a:t>
            </a:r>
          </a:p>
          <a:p>
            <a:pPr lvl="1"/>
            <a:r>
              <a:rPr lang="en-US" dirty="0"/>
              <a:t>Find 2 points…one on each edge</a:t>
            </a:r>
          </a:p>
          <a:p>
            <a:r>
              <a:rPr lang="en-US" dirty="0"/>
              <a:t>Then interpolate in the other direction (e.g. the y direction)</a:t>
            </a:r>
          </a:p>
          <a:p>
            <a:pPr lvl="1"/>
            <a:r>
              <a:rPr lang="en-US" dirty="0"/>
              <a:t>Linear interpolation again</a:t>
            </a:r>
          </a:p>
          <a:p>
            <a:pPr lvl="1"/>
            <a:r>
              <a:rPr lang="en-US" dirty="0"/>
              <a:t>Between the two points from the first round of interpolation</a:t>
            </a:r>
          </a:p>
        </p:txBody>
      </p:sp>
    </p:spTree>
    <p:extLst>
      <p:ext uri="{BB962C8B-B14F-4D97-AF65-F5344CB8AC3E}">
        <p14:creationId xmlns:p14="http://schemas.microsoft.com/office/powerpoint/2010/main" val="9223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FF7A-36A2-4029-A8D3-E50F22A0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9FA4C-4A9F-464F-8ED6-FB3162E75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93"/>
          <a:stretch/>
        </p:blipFill>
        <p:spPr>
          <a:xfrm>
            <a:off x="512076" y="1422401"/>
            <a:ext cx="11363699" cy="334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CF5C4-36BE-473E-B155-9C9683A2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470" y="4103550"/>
            <a:ext cx="7298330" cy="10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8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6" y="1690690"/>
            <a:ext cx="8743347" cy="5167310"/>
          </a:xfrm>
        </p:spPr>
        <p:txBody>
          <a:bodyPr>
            <a:normAutofit/>
          </a:bodyPr>
          <a:lstStyle/>
          <a:p>
            <a:r>
              <a:rPr lang="en-US" sz="2400" dirty="0" err="1"/>
              <a:t>Minification</a:t>
            </a:r>
            <a:r>
              <a:rPr lang="en-US" sz="2400" dirty="0"/>
              <a:t> occurs when we have more </a:t>
            </a:r>
            <a:r>
              <a:rPr lang="en-US" sz="2400" dirty="0" err="1"/>
              <a:t>texels</a:t>
            </a:r>
            <a:r>
              <a:rPr lang="en-US" sz="2400" dirty="0"/>
              <a:t> than fragments</a:t>
            </a:r>
          </a:p>
          <a:p>
            <a:endParaRPr lang="en-US" sz="2400" dirty="0"/>
          </a:p>
          <a:p>
            <a:r>
              <a:rPr lang="en-US" sz="2400" dirty="0"/>
              <a:t>Using NN or Bilinear Filtering can lead to aliasing</a:t>
            </a:r>
          </a:p>
          <a:p>
            <a:r>
              <a:rPr lang="en-US" sz="2400" dirty="0"/>
              <a:t>Why?</a:t>
            </a:r>
          </a:p>
          <a:p>
            <a:endParaRPr lang="en-US" sz="2400" dirty="0"/>
          </a:p>
          <a:p>
            <a:r>
              <a:rPr lang="en-US" sz="2400" dirty="0"/>
              <a:t>What would a better strategy be?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What is the maximum number of </a:t>
            </a:r>
            <a:r>
              <a:rPr lang="en-US" sz="2400" dirty="0" err="1"/>
              <a:t>texels</a:t>
            </a:r>
            <a:r>
              <a:rPr lang="en-US" sz="2400" dirty="0"/>
              <a:t> fetched per fragment?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923" y="87154"/>
            <a:ext cx="3136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6" y="1690690"/>
            <a:ext cx="7611415" cy="516731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Minification</a:t>
            </a:r>
            <a:r>
              <a:rPr lang="en-US" dirty="0"/>
              <a:t> 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</a:p>
          <a:p>
            <a:endParaRPr lang="en-US" dirty="0"/>
          </a:p>
          <a:p>
            <a:r>
              <a:rPr lang="en-US" dirty="0"/>
              <a:t>Using NN or Bilinear Filtering can lead to aliasing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Sparse sampling will can cause us to miss features</a:t>
            </a:r>
          </a:p>
          <a:p>
            <a:pPr lvl="1"/>
            <a:r>
              <a:rPr lang="en-US" dirty="0"/>
              <a:t>e.g. a checkerboard pattern could be turned into solid color</a:t>
            </a:r>
          </a:p>
          <a:p>
            <a:endParaRPr lang="en-US" dirty="0"/>
          </a:p>
          <a:p>
            <a:r>
              <a:rPr lang="en-US" dirty="0"/>
              <a:t>What would a better strategy be?</a:t>
            </a:r>
          </a:p>
          <a:p>
            <a:pPr lvl="1"/>
            <a:r>
              <a:rPr lang="en-US" dirty="0"/>
              <a:t>Average all of the </a:t>
            </a:r>
            <a:r>
              <a:rPr lang="en-US" dirty="0" err="1"/>
              <a:t>texels</a:t>
            </a:r>
            <a:r>
              <a:rPr lang="en-US" dirty="0"/>
              <a:t> that map into a fragment</a:t>
            </a:r>
          </a:p>
          <a:p>
            <a:endParaRPr lang="en-US" dirty="0"/>
          </a:p>
          <a:p>
            <a:r>
              <a:rPr lang="en-US" dirty="0"/>
              <a:t>What is the maximum number of </a:t>
            </a:r>
            <a:r>
              <a:rPr lang="en-US" dirty="0" err="1"/>
              <a:t>texels</a:t>
            </a:r>
            <a:r>
              <a:rPr lang="en-US" dirty="0"/>
              <a:t> fetched per fragment?</a:t>
            </a:r>
          </a:p>
          <a:p>
            <a:pPr lvl="1"/>
            <a:r>
              <a:rPr lang="en-US" dirty="0"/>
              <a:t>The entire texture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811" y="1774286"/>
            <a:ext cx="3136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BA33-30B5-4531-88A0-F59EE25F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Minification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24051-5692-4244-914F-CFF63941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39" y="1990302"/>
            <a:ext cx="7629151" cy="44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0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6981"/>
            <a:ext cx="12067504" cy="4669350"/>
          </a:xfrm>
        </p:spPr>
        <p:txBody>
          <a:bodyPr>
            <a:normAutofit/>
          </a:bodyPr>
          <a:lstStyle/>
          <a:p>
            <a:r>
              <a:rPr lang="en-US" dirty="0" err="1"/>
              <a:t>Mipmapping</a:t>
            </a:r>
            <a:r>
              <a:rPr lang="en-US" dirty="0"/>
              <a:t> is a method of pre-filtering a texture for </a:t>
            </a:r>
            <a:r>
              <a:rPr lang="en-US" dirty="0" err="1"/>
              <a:t>minification</a:t>
            </a:r>
            <a:endParaRPr lang="en-US" dirty="0"/>
          </a:p>
          <a:p>
            <a:pPr lvl="1"/>
            <a:r>
              <a:rPr lang="en-US" dirty="0"/>
              <a:t>History: 1983  Lance Williams introduced the word “</a:t>
            </a:r>
            <a:r>
              <a:rPr lang="en-US" dirty="0" err="1"/>
              <a:t>mipmap</a:t>
            </a:r>
            <a:r>
              <a:rPr lang="en-US" dirty="0"/>
              <a:t>” in his paper  “Pyramidal </a:t>
            </a:r>
            <a:r>
              <a:rPr lang="en-US" dirty="0" err="1"/>
              <a:t>Parametrics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mip</a:t>
            </a:r>
            <a:r>
              <a:rPr lang="en-US" dirty="0"/>
              <a:t> = “</a:t>
            </a:r>
            <a:r>
              <a:rPr lang="en-US" dirty="0" err="1"/>
              <a:t>multum</a:t>
            </a:r>
            <a:r>
              <a:rPr lang="en-US" dirty="0"/>
              <a:t> in </a:t>
            </a:r>
            <a:r>
              <a:rPr lang="en-US" dirty="0" err="1"/>
              <a:t>parvo</a:t>
            </a:r>
            <a:r>
              <a:rPr lang="en-US" dirty="0"/>
              <a:t>”…. </a:t>
            </a:r>
            <a:r>
              <a:rPr lang="en-US" dirty="0" err="1"/>
              <a:t>latin</a:t>
            </a:r>
            <a:r>
              <a:rPr lang="en-US" dirty="0"/>
              <a:t>: many things in small place(?)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generate a pyramid of textures</a:t>
            </a:r>
          </a:p>
          <a:p>
            <a:pPr lvl="1"/>
            <a:r>
              <a:rPr lang="en-US" dirty="0"/>
              <a:t>Bottom-level is the original texture</a:t>
            </a:r>
          </a:p>
          <a:p>
            <a:pPr lvl="1"/>
            <a:r>
              <a:rPr lang="en-US" dirty="0"/>
              <a:t>Each subsequent level reduces the resolution by ¼ (by ½ along s and t)</a:t>
            </a:r>
          </a:p>
        </p:txBody>
      </p:sp>
    </p:spTree>
    <p:extLst>
      <p:ext uri="{BB962C8B-B14F-4D97-AF65-F5344CB8AC3E}">
        <p14:creationId xmlns:p14="http://schemas.microsoft.com/office/powerpoint/2010/main" val="221036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283460"/>
            <a:ext cx="381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/>
              <a:t>Pre-filtered Image Versions</a:t>
            </a:r>
          </a:p>
        </p:txBody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199" y="1219200"/>
            <a:ext cx="9844355" cy="4724400"/>
          </a:xfrm>
        </p:spPr>
        <p:txBody>
          <a:bodyPr/>
          <a:lstStyle/>
          <a:p>
            <a:r>
              <a:rPr lang="en-US" dirty="0"/>
              <a:t>Base texture image is say 128x128</a:t>
            </a:r>
          </a:p>
          <a:p>
            <a:pPr lvl="1"/>
            <a:r>
              <a:rPr lang="en-US" dirty="0"/>
              <a:t>Then down-sample  64x64, 32x32, all the way down to 1x1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10A6F-5297-41E9-9F8A-5CBE749F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2" y="2852612"/>
            <a:ext cx="10204495" cy="4005388"/>
          </a:xfrm>
          <a:prstGeom prst="rect">
            <a:avLst/>
          </a:prstGeom>
        </p:spPr>
      </p:pic>
      <p:sp>
        <p:nvSpPr>
          <p:cNvPr id="958470" name="Rectangle 6"/>
          <p:cNvSpPr>
            <a:spLocks noChangeArrowheads="1"/>
          </p:cNvSpPr>
          <p:nvPr/>
        </p:nvSpPr>
        <p:spPr bwMode="auto">
          <a:xfrm>
            <a:off x="7772400" y="2157430"/>
            <a:ext cx="44196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7663" indent="-347663"/>
            <a:r>
              <a:rPr lang="en-US" sz="1600" b="1" dirty="0">
                <a:solidFill>
                  <a:srgbClr val="0066FF"/>
                </a:solidFill>
              </a:rPr>
              <a:t>Trick:</a:t>
            </a:r>
            <a:r>
              <a:rPr lang="en-US" sz="1600" dirty="0">
                <a:solidFill>
                  <a:srgbClr val="0066FF"/>
                </a:solidFill>
              </a:rPr>
              <a:t>  When sampling the texture, pick the </a:t>
            </a:r>
            <a:r>
              <a:rPr lang="en-US" sz="1600" dirty="0" err="1">
                <a:solidFill>
                  <a:srgbClr val="0066FF"/>
                </a:solidFill>
              </a:rPr>
              <a:t>mipmap</a:t>
            </a:r>
            <a:r>
              <a:rPr lang="en-US" sz="1600" dirty="0">
                <a:solidFill>
                  <a:srgbClr val="0066FF"/>
                </a:solidFill>
              </a:rPr>
              <a:t> level with the closest mapping of pixel to </a:t>
            </a:r>
            <a:r>
              <a:rPr lang="en-US" sz="1600" dirty="0" err="1">
                <a:solidFill>
                  <a:srgbClr val="0066FF"/>
                </a:solidFill>
              </a:rPr>
              <a:t>texel</a:t>
            </a:r>
            <a:r>
              <a:rPr lang="en-US" sz="1600" dirty="0">
                <a:solidFill>
                  <a:srgbClr val="0066FF"/>
                </a:solidFill>
              </a:rPr>
              <a:t> size </a:t>
            </a:r>
          </a:p>
          <a:p>
            <a:pPr marL="347663" indent="-347663"/>
            <a:endParaRPr lang="en-US" sz="1600" dirty="0">
              <a:solidFill>
                <a:srgbClr val="0066FF"/>
              </a:solidFill>
            </a:endParaRPr>
          </a:p>
          <a:p>
            <a:pPr marL="347663" indent="-347663"/>
            <a:r>
              <a:rPr lang="en-US" sz="1600" b="1" dirty="0">
                <a:solidFill>
                  <a:srgbClr val="0066FF"/>
                </a:solidFill>
              </a:rPr>
              <a:t>Why?</a:t>
            </a:r>
            <a:r>
              <a:rPr lang="en-US" sz="1600" dirty="0">
                <a:solidFill>
                  <a:srgbClr val="0066FF"/>
                </a:solidFill>
              </a:rPr>
              <a:t>  Hardware wants to sample just a small (1 to 8) number of samples for every fetch—and want constant time access</a:t>
            </a:r>
          </a:p>
        </p:txBody>
      </p:sp>
    </p:spTree>
    <p:extLst>
      <p:ext uri="{BB962C8B-B14F-4D97-AF65-F5344CB8AC3E}">
        <p14:creationId xmlns:p14="http://schemas.microsoft.com/office/powerpoint/2010/main" val="2690180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computer graphics texture">
            <a:extLst>
              <a:ext uri="{FF2B5EF4-FFF2-40B4-BE49-F238E27FC236}">
                <a16:creationId xmlns:a16="http://schemas.microsoft.com/office/drawing/2014/main" id="{E25726F2-6BA1-4E8B-BFCF-229476D3C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4" r="12301" b="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Reviewing Texture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We’re using the following convention:</a:t>
            </a:r>
          </a:p>
          <a:p>
            <a:endParaRPr lang="en-US" sz="1800"/>
          </a:p>
          <a:p>
            <a:r>
              <a:rPr lang="en-US" sz="1800"/>
              <a:t>(u,v) are the texture coordinates assigned in the parametric space  with u and v in [0,1]</a:t>
            </a:r>
          </a:p>
          <a:p>
            <a:endParaRPr lang="en-US" sz="1800"/>
          </a:p>
          <a:p>
            <a:r>
              <a:rPr lang="en-US" sz="1800"/>
              <a:t>(s,t) are the texel coordinates in a texture</a:t>
            </a:r>
          </a:p>
          <a:p>
            <a:endParaRPr lang="en-US" sz="1800"/>
          </a:p>
          <a:p>
            <a:r>
              <a:rPr lang="en-US" sz="1800"/>
              <a:t>….some people use (s,t) to denote the parametric coordinates…</a:t>
            </a:r>
          </a:p>
        </p:txBody>
      </p:sp>
    </p:spTree>
    <p:extLst>
      <p:ext uri="{BB962C8B-B14F-4D97-AF65-F5344CB8AC3E}">
        <p14:creationId xmlns:p14="http://schemas.microsoft.com/office/powerpoint/2010/main" val="3731373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Mipmap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626" y="1996225"/>
            <a:ext cx="10650828" cy="42701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WebGL</a:t>
            </a:r>
            <a:r>
              <a:rPr lang="en-US" dirty="0"/>
              <a:t> you can manually generate and upload a </a:t>
            </a:r>
            <a:r>
              <a:rPr lang="en-US" dirty="0" err="1"/>
              <a:t>mipmap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you can have </a:t>
            </a:r>
            <a:r>
              <a:rPr lang="en-US" dirty="0" err="1"/>
              <a:t>WebGL</a:t>
            </a:r>
            <a:r>
              <a:rPr lang="en-US" dirty="0"/>
              <a:t> generate it for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Usually, bilinear filtering is used to minify each level</a:t>
            </a:r>
          </a:p>
          <a:p>
            <a:r>
              <a:rPr lang="en-US" dirty="0"/>
              <a:t>…but that</a:t>
            </a:r>
            <a:r>
              <a:rPr lang="fr-FR" dirty="0"/>
              <a:t>’</a:t>
            </a:r>
            <a:r>
              <a:rPr lang="en-US" dirty="0"/>
              <a:t>s up to the implementation of the library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6910" y="4405706"/>
            <a:ext cx="8050927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gl.generateMipmap</a:t>
            </a:r>
            <a:r>
              <a:rPr lang="en-US" dirty="0"/>
              <a:t>(GL_TEXTURE_2d)</a:t>
            </a:r>
          </a:p>
        </p:txBody>
      </p:sp>
    </p:spTree>
    <p:extLst>
      <p:ext uri="{BB962C8B-B14F-4D97-AF65-F5344CB8AC3E}">
        <p14:creationId xmlns:p14="http://schemas.microsoft.com/office/powerpoint/2010/main" val="62889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6725-A30F-4979-AD4C-A32F61A0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7C8A5-6C09-4326-96F4-23617378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73" y="1690690"/>
            <a:ext cx="5923440" cy="45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9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09600"/>
            <a:ext cx="8913813" cy="914400"/>
          </a:xfrm>
        </p:spPr>
        <p:txBody>
          <a:bodyPr/>
          <a:lstStyle/>
          <a:p>
            <a:r>
              <a:rPr lang="en-US"/>
              <a:t>Mipmap Level-of-detail Selection</a:t>
            </a:r>
          </a:p>
        </p:txBody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11784169" cy="20647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Hardware uses 2x2 pixel entities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Typically called quad-pixels or just </a:t>
            </a:r>
            <a:r>
              <a:rPr lang="en-US" sz="2000" i="1" dirty="0"/>
              <a:t>quad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Finite difference with neighbors to get change in u and v with respect to window space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Approximation to  ∂s/∂x, ∂s/∂y, ∂t/∂x, ∂t/∂y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Means 4 subtractions per quad (1 per pixel)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59B64-16B2-4B7B-B7A5-FF364E8A69C3}"/>
              </a:ext>
            </a:extLst>
          </p:cNvPr>
          <p:cNvGrpSpPr/>
          <p:nvPr/>
        </p:nvGrpSpPr>
        <p:grpSpPr>
          <a:xfrm>
            <a:off x="9053185" y="3170000"/>
            <a:ext cx="2098523" cy="2216506"/>
            <a:chOff x="8224914" y="4316219"/>
            <a:chExt cx="2098523" cy="2216506"/>
          </a:xfrm>
        </p:grpSpPr>
        <p:sp>
          <p:nvSpPr>
            <p:cNvPr id="974852" name="Rectangle 4"/>
            <p:cNvSpPr>
              <a:spLocks noChangeArrowheads="1"/>
            </p:cNvSpPr>
            <p:nvPr/>
          </p:nvSpPr>
          <p:spPr bwMode="auto">
            <a:xfrm>
              <a:off x="8607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3" name="Rectangle 5"/>
            <p:cNvSpPr>
              <a:spLocks noChangeArrowheads="1"/>
            </p:cNvSpPr>
            <p:nvPr/>
          </p:nvSpPr>
          <p:spPr bwMode="auto">
            <a:xfrm>
              <a:off x="8988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4" name="Rectangle 6"/>
            <p:cNvSpPr>
              <a:spLocks noChangeArrowheads="1"/>
            </p:cNvSpPr>
            <p:nvPr/>
          </p:nvSpPr>
          <p:spPr bwMode="auto">
            <a:xfrm>
              <a:off x="8988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5" name="Rectangle 7"/>
            <p:cNvSpPr>
              <a:spLocks noChangeArrowheads="1"/>
            </p:cNvSpPr>
            <p:nvPr/>
          </p:nvSpPr>
          <p:spPr bwMode="auto">
            <a:xfrm>
              <a:off x="8607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6" name="Oval 8"/>
            <p:cNvSpPr>
              <a:spLocks noChangeArrowheads="1"/>
            </p:cNvSpPr>
            <p:nvPr/>
          </p:nvSpPr>
          <p:spPr bwMode="auto">
            <a:xfrm>
              <a:off x="8759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7" name="Oval 9"/>
            <p:cNvSpPr>
              <a:spLocks noChangeArrowheads="1"/>
            </p:cNvSpPr>
            <p:nvPr/>
          </p:nvSpPr>
          <p:spPr bwMode="auto">
            <a:xfrm>
              <a:off x="9140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8" name="Oval 10"/>
            <p:cNvSpPr>
              <a:spLocks noChangeArrowheads="1"/>
            </p:cNvSpPr>
            <p:nvPr/>
          </p:nvSpPr>
          <p:spPr bwMode="auto">
            <a:xfrm>
              <a:off x="9140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9" name="Oval 11"/>
            <p:cNvSpPr>
              <a:spLocks noChangeArrowheads="1"/>
            </p:cNvSpPr>
            <p:nvPr/>
          </p:nvSpPr>
          <p:spPr bwMode="auto">
            <a:xfrm>
              <a:off x="8759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0" name="AutoShape 12"/>
            <p:cNvSpPr>
              <a:spLocks/>
            </p:cNvSpPr>
            <p:nvPr/>
          </p:nvSpPr>
          <p:spPr bwMode="auto">
            <a:xfrm rot="-5400000">
              <a:off x="8950325" y="5066312"/>
              <a:ext cx="76200" cy="390763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1" name="Text Box 13"/>
            <p:cNvSpPr txBox="1">
              <a:spLocks noChangeArrowheads="1"/>
            </p:cNvSpPr>
            <p:nvPr/>
          </p:nvSpPr>
          <p:spPr bwMode="auto">
            <a:xfrm>
              <a:off x="8224914" y="6163393"/>
              <a:ext cx="20985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>
                  <a:solidFill>
                    <a:srgbClr val="339966"/>
                  </a:solidFill>
                  <a:ea typeface="MS PGothic" charset="0"/>
                  <a:cs typeface="MS PGothic" charset="0"/>
                </a:rPr>
                <a:t>one-pixel separation</a:t>
              </a:r>
            </a:p>
          </p:txBody>
        </p:sp>
        <p:sp>
          <p:nvSpPr>
            <p:cNvPr id="974862" name="AutoShape 14"/>
            <p:cNvSpPr>
              <a:spLocks/>
            </p:cNvSpPr>
            <p:nvPr/>
          </p:nvSpPr>
          <p:spPr bwMode="auto">
            <a:xfrm>
              <a:off x="9445625" y="4551366"/>
              <a:ext cx="518818" cy="430054"/>
            </a:xfrm>
            <a:prstGeom prst="rightBrace">
              <a:avLst>
                <a:gd name="adj1" fmla="val 25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cxnSp>
          <p:nvCxnSpPr>
            <p:cNvPr id="974863" name="AutoShape 15"/>
            <p:cNvCxnSpPr>
              <a:cxnSpLocks noChangeShapeType="1"/>
              <a:stCxn id="974860" idx="1"/>
              <a:endCxn id="974861" idx="0"/>
            </p:cNvCxnSpPr>
            <p:nvPr/>
          </p:nvCxnSpPr>
          <p:spPr bwMode="auto">
            <a:xfrm rot="16200000" flipH="1">
              <a:off x="8699500" y="5588719"/>
              <a:ext cx="863600" cy="28574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74864" name="AutoShape 16"/>
            <p:cNvCxnSpPr>
              <a:cxnSpLocks noChangeShapeType="1"/>
              <a:stCxn id="974862" idx="1"/>
              <a:endCxn id="974861" idx="3"/>
            </p:cNvCxnSpPr>
            <p:nvPr/>
          </p:nvCxnSpPr>
          <p:spPr bwMode="auto">
            <a:xfrm rot="10800000" flipH="1" flipV="1">
              <a:off x="9964443" y="4766393"/>
              <a:ext cx="358994" cy="1581666"/>
            </a:xfrm>
            <a:prstGeom prst="curvedConnector5">
              <a:avLst>
                <a:gd name="adj1" fmla="val -63678"/>
                <a:gd name="adj2" fmla="val 50960"/>
                <a:gd name="adj3" fmla="val 163678"/>
              </a:avLst>
            </a:prstGeom>
            <a:noFill/>
            <a:ln w="9525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D780E5-74B9-40C3-BE11-EFE37F4404A9}"/>
                  </a:ext>
                </a:extLst>
              </p:cNvPr>
              <p:cNvSpPr txBox="1"/>
              <p:nvPr/>
            </p:nvSpPr>
            <p:spPr>
              <a:xfrm>
                <a:off x="690937" y="3588791"/>
                <a:ext cx="7661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h𝑜𝑟𝑖𝑧𝑜𝑛𝑡𝑎𝑙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D780E5-74B9-40C3-BE11-EFE37F440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7" y="3588791"/>
                <a:ext cx="7661777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D056CC-DF78-40A3-A0A3-78AD47D1CED1}"/>
                  </a:ext>
                </a:extLst>
              </p:cNvPr>
              <p:cNvSpPr txBox="1"/>
              <p:nvPr/>
            </p:nvSpPr>
            <p:spPr>
              <a:xfrm>
                <a:off x="690937" y="4267874"/>
                <a:ext cx="7389459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D056CC-DF78-40A3-A0A3-78AD47D1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7" y="4267874"/>
                <a:ext cx="7389459" cy="5740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615548-83DE-45C4-BEB9-2C833DE5FB68}"/>
                  </a:ext>
                </a:extLst>
              </p:cNvPr>
              <p:cNvSpPr txBox="1"/>
              <p:nvPr/>
            </p:nvSpPr>
            <p:spPr>
              <a:xfrm>
                <a:off x="690936" y="5081969"/>
                <a:ext cx="7661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h𝑜𝑟𝑖𝑧𝑜𝑛𝑡𝑎𝑙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615548-83DE-45C4-BEB9-2C833DE5F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6" y="5081969"/>
                <a:ext cx="7661777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0E71FB-89BD-4C8E-8E6D-D1C985A7752D}"/>
                  </a:ext>
                </a:extLst>
              </p:cNvPr>
              <p:cNvSpPr txBox="1"/>
              <p:nvPr/>
            </p:nvSpPr>
            <p:spPr>
              <a:xfrm>
                <a:off x="690936" y="5876553"/>
                <a:ext cx="7374326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0E71FB-89BD-4C8E-8E6D-D1C985A7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36" y="5876553"/>
                <a:ext cx="7374326" cy="5740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82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C407AF-5EC8-C24B-AD63-771DEF7E66B6}" type="slidenum">
              <a:rPr lang="en-US"/>
              <a:pPr/>
              <a:t>23</a:t>
            </a:fld>
            <a:endParaRPr lang="en-US"/>
          </a:p>
        </p:txBody>
      </p:sp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09600"/>
            <a:ext cx="8913813" cy="914400"/>
          </a:xfrm>
        </p:spPr>
        <p:txBody>
          <a:bodyPr/>
          <a:lstStyle/>
          <a:p>
            <a:r>
              <a:rPr lang="en-US"/>
              <a:t>Mipmap Level-of-detail Selection</a:t>
            </a:r>
          </a:p>
        </p:txBody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11784169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 uses 2x2 pixel entities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Typically called quad-pixels or just </a:t>
            </a:r>
            <a:r>
              <a:rPr lang="en-US" sz="2000" i="1" dirty="0"/>
              <a:t>quad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Finite difference with neighbors to get change in u and v with respect to window space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Approximation to  ∂s/∂x, ∂s/∂y, ∂t/∂x, ∂t/∂y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Means 4 subtractions per quad (1 per pixel)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Now compute approximation to gradient length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 = max(</a:t>
            </a:r>
            <a:r>
              <a:rPr lang="en-US" sz="2000" dirty="0" err="1"/>
              <a:t>sqrt</a:t>
            </a:r>
            <a:r>
              <a:rPr lang="en-US" sz="2000" dirty="0"/>
              <a:t>((∂s/∂x)</a:t>
            </a:r>
            <a:r>
              <a:rPr lang="en-US" sz="2000" baseline="30000" dirty="0"/>
              <a:t>2</a:t>
            </a:r>
            <a:r>
              <a:rPr lang="en-US" sz="2000"/>
              <a:t>+(∂t/∂x)</a:t>
            </a:r>
            <a:r>
              <a:rPr lang="en-US" sz="2000" baseline="30000" dirty="0"/>
              <a:t>2</a:t>
            </a:r>
            <a:r>
              <a:rPr lang="en-US" sz="2000" dirty="0"/>
              <a:t>), </a:t>
            </a:r>
            <a:r>
              <a:rPr lang="en-US" sz="2000" dirty="0" err="1"/>
              <a:t>sqrt</a:t>
            </a:r>
            <a:r>
              <a:rPr lang="en-US" sz="2000"/>
              <a:t>((∂s/∂y)</a:t>
            </a:r>
            <a:r>
              <a:rPr lang="en-US" sz="2000" baseline="30000" dirty="0"/>
              <a:t>2</a:t>
            </a:r>
            <a:r>
              <a:rPr lang="en-US" sz="2000" dirty="0"/>
              <a:t>+(∂t/∂y)</a:t>
            </a:r>
            <a:r>
              <a:rPr lang="en-US" sz="2000" baseline="30000" dirty="0"/>
              <a:t>2</a:t>
            </a:r>
            <a:r>
              <a:rPr lang="en-US" sz="2000" dirty="0"/>
              <a:t>))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59B64-16B2-4B7B-B7A5-FF364E8A69C3}"/>
              </a:ext>
            </a:extLst>
          </p:cNvPr>
          <p:cNvGrpSpPr/>
          <p:nvPr/>
        </p:nvGrpSpPr>
        <p:grpSpPr>
          <a:xfrm>
            <a:off x="9053185" y="3170000"/>
            <a:ext cx="2098523" cy="2216506"/>
            <a:chOff x="8224914" y="4316219"/>
            <a:chExt cx="2098523" cy="2216506"/>
          </a:xfrm>
        </p:grpSpPr>
        <p:sp>
          <p:nvSpPr>
            <p:cNvPr id="974852" name="Rectangle 4"/>
            <p:cNvSpPr>
              <a:spLocks noChangeArrowheads="1"/>
            </p:cNvSpPr>
            <p:nvPr/>
          </p:nvSpPr>
          <p:spPr bwMode="auto">
            <a:xfrm>
              <a:off x="8607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3" name="Rectangle 5"/>
            <p:cNvSpPr>
              <a:spLocks noChangeArrowheads="1"/>
            </p:cNvSpPr>
            <p:nvPr/>
          </p:nvSpPr>
          <p:spPr bwMode="auto">
            <a:xfrm>
              <a:off x="8988426" y="4391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4" name="Rectangle 6"/>
            <p:cNvSpPr>
              <a:spLocks noChangeArrowheads="1"/>
            </p:cNvSpPr>
            <p:nvPr/>
          </p:nvSpPr>
          <p:spPr bwMode="auto">
            <a:xfrm>
              <a:off x="8988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5" name="Rectangle 7"/>
            <p:cNvSpPr>
              <a:spLocks noChangeArrowheads="1"/>
            </p:cNvSpPr>
            <p:nvPr/>
          </p:nvSpPr>
          <p:spPr bwMode="auto">
            <a:xfrm>
              <a:off x="8607426" y="4772227"/>
              <a:ext cx="184731" cy="3693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6" name="Oval 8"/>
            <p:cNvSpPr>
              <a:spLocks noChangeArrowheads="1"/>
            </p:cNvSpPr>
            <p:nvPr/>
          </p:nvSpPr>
          <p:spPr bwMode="auto">
            <a:xfrm>
              <a:off x="8759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7" name="Oval 9"/>
            <p:cNvSpPr>
              <a:spLocks noChangeArrowheads="1"/>
            </p:cNvSpPr>
            <p:nvPr/>
          </p:nvSpPr>
          <p:spPr bwMode="auto">
            <a:xfrm>
              <a:off x="9140825" y="4316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8" name="Oval 10"/>
            <p:cNvSpPr>
              <a:spLocks noChangeArrowheads="1"/>
            </p:cNvSpPr>
            <p:nvPr/>
          </p:nvSpPr>
          <p:spPr bwMode="auto">
            <a:xfrm>
              <a:off x="9140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59" name="Oval 11"/>
            <p:cNvSpPr>
              <a:spLocks noChangeArrowheads="1"/>
            </p:cNvSpPr>
            <p:nvPr/>
          </p:nvSpPr>
          <p:spPr bwMode="auto">
            <a:xfrm>
              <a:off x="8759825" y="4697219"/>
              <a:ext cx="259766" cy="51935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0" name="AutoShape 12"/>
            <p:cNvSpPr>
              <a:spLocks/>
            </p:cNvSpPr>
            <p:nvPr/>
          </p:nvSpPr>
          <p:spPr bwMode="auto">
            <a:xfrm rot="-5400000">
              <a:off x="8950325" y="5066312"/>
              <a:ext cx="76200" cy="390763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74861" name="Text Box 13"/>
            <p:cNvSpPr txBox="1">
              <a:spLocks noChangeArrowheads="1"/>
            </p:cNvSpPr>
            <p:nvPr/>
          </p:nvSpPr>
          <p:spPr bwMode="auto">
            <a:xfrm>
              <a:off x="8224914" y="6163393"/>
              <a:ext cx="20985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>
                  <a:solidFill>
                    <a:srgbClr val="339966"/>
                  </a:solidFill>
                  <a:ea typeface="MS PGothic" charset="0"/>
                  <a:cs typeface="MS PGothic" charset="0"/>
                </a:rPr>
                <a:t>one-pixel separation</a:t>
              </a:r>
            </a:p>
          </p:txBody>
        </p:sp>
        <p:sp>
          <p:nvSpPr>
            <p:cNvPr id="974862" name="AutoShape 14"/>
            <p:cNvSpPr>
              <a:spLocks/>
            </p:cNvSpPr>
            <p:nvPr/>
          </p:nvSpPr>
          <p:spPr bwMode="auto">
            <a:xfrm>
              <a:off x="9445625" y="4551366"/>
              <a:ext cx="518818" cy="430054"/>
            </a:xfrm>
            <a:prstGeom prst="rightBrace">
              <a:avLst>
                <a:gd name="adj1" fmla="val 25000"/>
                <a:gd name="adj2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cxnSp>
          <p:nvCxnSpPr>
            <p:cNvPr id="974863" name="AutoShape 15"/>
            <p:cNvCxnSpPr>
              <a:cxnSpLocks noChangeShapeType="1"/>
              <a:stCxn id="974860" idx="1"/>
              <a:endCxn id="974861" idx="0"/>
            </p:cNvCxnSpPr>
            <p:nvPr/>
          </p:nvCxnSpPr>
          <p:spPr bwMode="auto">
            <a:xfrm rot="16200000" flipH="1">
              <a:off x="8699500" y="5588719"/>
              <a:ext cx="863600" cy="28574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74864" name="AutoShape 16"/>
            <p:cNvCxnSpPr>
              <a:cxnSpLocks noChangeShapeType="1"/>
              <a:stCxn id="974862" idx="1"/>
              <a:endCxn id="974861" idx="3"/>
            </p:cNvCxnSpPr>
            <p:nvPr/>
          </p:nvCxnSpPr>
          <p:spPr bwMode="auto">
            <a:xfrm rot="10800000" flipH="1" flipV="1">
              <a:off x="9964443" y="4766393"/>
              <a:ext cx="358994" cy="1581666"/>
            </a:xfrm>
            <a:prstGeom prst="curvedConnector5">
              <a:avLst>
                <a:gd name="adj1" fmla="val -63678"/>
                <a:gd name="adj2" fmla="val 50960"/>
                <a:gd name="adj3" fmla="val 163678"/>
              </a:avLst>
            </a:prstGeom>
            <a:noFill/>
            <a:ln w="9525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93653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6E44D1-298D-4E48-97AB-EC865F79BE87}" type="slidenum">
              <a:rPr lang="en-US"/>
              <a:pPr/>
              <a:t>24</a:t>
            </a:fld>
            <a:endParaRPr lang="en-US"/>
          </a:p>
        </p:txBody>
      </p:sp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Level-of-detail Bias and Clamping</a:t>
            </a:r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p length to level-of-detail</a:t>
            </a:r>
          </a:p>
          <a:p>
            <a:pPr lvl="1"/>
            <a:r>
              <a:rPr lang="el-GR" dirty="0"/>
              <a:t>λ</a:t>
            </a:r>
            <a:r>
              <a:rPr lang="en-US" dirty="0"/>
              <a:t> = log</a:t>
            </a:r>
            <a:r>
              <a:rPr lang="en-US" baseline="-25000" dirty="0"/>
              <a:t>2</a:t>
            </a:r>
            <a:r>
              <a:rPr lang="en-US" dirty="0"/>
              <a:t>(p)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Now clamp </a:t>
            </a:r>
            <a:r>
              <a:rPr lang="el-GR" dirty="0"/>
              <a:t>λ</a:t>
            </a:r>
            <a:r>
              <a:rPr lang="en-US" dirty="0"/>
              <a:t> to valid LOD range</a:t>
            </a:r>
          </a:p>
          <a:p>
            <a:pPr lvl="1"/>
            <a:r>
              <a:rPr lang="el-GR" dirty="0"/>
              <a:t>λ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 = max(</a:t>
            </a:r>
            <a:r>
              <a:rPr lang="en-US" dirty="0" err="1"/>
              <a:t>minLOD</a:t>
            </a:r>
            <a:r>
              <a:rPr lang="en-US" dirty="0"/>
              <a:t>, min(</a:t>
            </a:r>
            <a:r>
              <a:rPr lang="en-US" dirty="0" err="1"/>
              <a:t>maxLOD</a:t>
            </a:r>
            <a:r>
              <a:rPr lang="en-US" dirty="0"/>
              <a:t>, </a:t>
            </a:r>
            <a:r>
              <a:rPr lang="el-GR" dirty="0"/>
              <a:t>λ</a:t>
            </a:r>
            <a:r>
              <a:rPr lang="en-US" dirty="0"/>
              <a:t>))</a:t>
            </a:r>
            <a:endParaRPr lang="el-GR" dirty="0"/>
          </a:p>
          <a:p>
            <a:pPr>
              <a:buFont typeface="Wingdings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46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BF0A03-E1A8-9543-B0CC-44D0070911A2}" type="slidenum">
              <a:rPr lang="en-US"/>
              <a:pPr/>
              <a:t>25</a:t>
            </a:fld>
            <a:endParaRPr lang="en-US"/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Determine </a:t>
            </a:r>
            <a:r>
              <a:rPr lang="en-US" sz="4000" dirty="0" err="1"/>
              <a:t>Mipmap</a:t>
            </a:r>
            <a:r>
              <a:rPr lang="en-US" sz="4000" dirty="0"/>
              <a:t> Levels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Determine lower and upper </a:t>
            </a:r>
            <a:r>
              <a:rPr lang="en-US" sz="2400" dirty="0" err="1"/>
              <a:t>mipmap</a:t>
            </a:r>
            <a:r>
              <a:rPr lang="en-US" sz="2400" dirty="0"/>
              <a:t> levels</a:t>
            </a:r>
          </a:p>
          <a:p>
            <a:pPr lvl="1"/>
            <a:r>
              <a:rPr lang="en-US" sz="2000" dirty="0"/>
              <a:t>b = floor(</a:t>
            </a:r>
            <a:r>
              <a:rPr lang="el-GR" sz="2000" dirty="0"/>
              <a:t>λ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)) is bottom </a:t>
            </a:r>
            <a:r>
              <a:rPr lang="en-US" sz="2000" dirty="0" err="1"/>
              <a:t>mipmap</a:t>
            </a:r>
            <a:r>
              <a:rPr lang="en-US" sz="2000" dirty="0"/>
              <a:t> level</a:t>
            </a:r>
          </a:p>
          <a:p>
            <a:pPr lvl="1"/>
            <a:r>
              <a:rPr lang="en-US" sz="2000" dirty="0"/>
              <a:t>t = floor(</a:t>
            </a:r>
            <a:r>
              <a:rPr lang="el-GR" sz="2000" dirty="0"/>
              <a:t>λ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+1) is top </a:t>
            </a:r>
            <a:r>
              <a:rPr lang="en-US" sz="2000" dirty="0" err="1"/>
              <a:t>mipmap</a:t>
            </a:r>
            <a:r>
              <a:rPr lang="en-US" sz="2000" dirty="0"/>
              <a:t> level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Determine filter weight between levels</a:t>
            </a:r>
          </a:p>
          <a:p>
            <a:pPr lvl="1"/>
            <a:r>
              <a:rPr lang="en-US" sz="2000" dirty="0"/>
              <a:t>w = </a:t>
            </a:r>
            <a:r>
              <a:rPr lang="en-US" sz="2000" dirty="0" err="1"/>
              <a:t>frac</a:t>
            </a:r>
            <a:r>
              <a:rPr lang="en-US" sz="2000" dirty="0"/>
              <a:t>(</a:t>
            </a:r>
            <a:r>
              <a:rPr lang="el-GR" sz="2000" dirty="0"/>
              <a:t>λ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) is filter weight</a:t>
            </a:r>
          </a:p>
        </p:txBody>
      </p:sp>
    </p:spTree>
    <p:extLst>
      <p:ext uri="{BB962C8B-B14F-4D97-AF65-F5344CB8AC3E}">
        <p14:creationId xmlns:p14="http://schemas.microsoft.com/office/powerpoint/2010/main" val="2512485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41" y="356767"/>
            <a:ext cx="11705823" cy="1325563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 Computing a Color from a </a:t>
            </a:r>
            <a:r>
              <a:rPr lang="en-US" dirty="0" err="1"/>
              <a:t>Mipmap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142" y="2331076"/>
            <a:ext cx="10979238" cy="3991549"/>
          </a:xfrm>
          <a:ln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NEAREST = choose 1 pixel from the biggest </a:t>
            </a:r>
            <a:r>
              <a:rPr lang="en-US" dirty="0" err="1"/>
              <a:t>mip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LINEAR = choose 4 pixels from the biggest </a:t>
            </a:r>
            <a:r>
              <a:rPr lang="en-US" dirty="0" err="1"/>
              <a:t>mip</a:t>
            </a:r>
            <a:r>
              <a:rPr lang="en-US" dirty="0"/>
              <a:t> and blend them</a:t>
            </a:r>
          </a:p>
          <a:p>
            <a:pPr marL="0" indent="0">
              <a:buNone/>
            </a:pPr>
            <a:r>
              <a:rPr lang="en-US" dirty="0"/>
              <a:t>NEAREST_MIPMAP_NEAREST = choose the best </a:t>
            </a:r>
            <a:r>
              <a:rPr lang="en-US" dirty="0" err="1"/>
              <a:t>mip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                 then pick one pixel from that </a:t>
            </a:r>
            <a:r>
              <a:rPr lang="en-US" dirty="0" err="1"/>
              <a:t>mip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LINEAR_MIPMAP_NEAREST = choose the best </a:t>
            </a:r>
            <a:r>
              <a:rPr lang="en-US" dirty="0" err="1"/>
              <a:t>mip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              then blend 4 pixels from that </a:t>
            </a:r>
            <a:r>
              <a:rPr lang="en-US" dirty="0" err="1"/>
              <a:t>mip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NEAREST_MIPMAP_LINEAR = choose the best 2 </a:t>
            </a:r>
            <a:r>
              <a:rPr lang="en-US" dirty="0" err="1"/>
              <a:t>mips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              choose 1 pixel from each, blend them</a:t>
            </a:r>
          </a:p>
          <a:p>
            <a:pPr marL="0" indent="0">
              <a:buNone/>
            </a:pPr>
            <a:r>
              <a:rPr lang="en-US" dirty="0"/>
              <a:t>LINEAR_MIPMAP_LINEAR = choose the best 2 </a:t>
            </a:r>
            <a:r>
              <a:rPr lang="en-US" dirty="0" err="1"/>
              <a:t>mips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                                              choose 4 pixels from each, blend them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7231" y="1497664"/>
            <a:ext cx="821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WebGL</a:t>
            </a:r>
            <a:r>
              <a:rPr lang="en-US" sz="2800" dirty="0"/>
              <a:t> offers 6 ways to generate a color from a </a:t>
            </a:r>
            <a:r>
              <a:rPr lang="en-US" sz="2800" dirty="0" err="1"/>
              <a:t>mipmap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3240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32512D-66E9-8147-9B79-F598D5ABDC06}" type="slidenum">
              <a:rPr lang="en-US"/>
              <a:pPr/>
              <a:t>27</a:t>
            </a:fld>
            <a:endParaRPr lang="en-US"/>
          </a:p>
        </p:txBody>
      </p:sp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74423"/>
            <a:ext cx="8913813" cy="914400"/>
          </a:xfrm>
        </p:spPr>
        <p:txBody>
          <a:bodyPr/>
          <a:lstStyle/>
          <a:p>
            <a:r>
              <a:rPr lang="en-US"/>
              <a:t>Mipmap Texture Filtering</a:t>
            </a:r>
          </a:p>
        </p:txBody>
      </p:sp>
      <p:pic>
        <p:nvPicPr>
          <p:cNvPr id="2" name="Picture 1" descr="Screen Shot 2015-11-09 at 3.02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93" y="1551266"/>
            <a:ext cx="6767439" cy="515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7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: Highest Quality Filtering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8186" y="2266682"/>
            <a:ext cx="98196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gl.texParameteri</a:t>
            </a:r>
            <a:r>
              <a:rPr lang="en-US" sz="2000" dirty="0"/>
              <a:t>(gl.TEXTURE_2D, </a:t>
            </a:r>
            <a:r>
              <a:rPr lang="en-US" sz="2000" dirty="0" err="1"/>
              <a:t>gl.TEXTURE_MIN_FILTER</a:t>
            </a:r>
            <a:r>
              <a:rPr lang="en-US" sz="2000" dirty="0"/>
              <a:t>, </a:t>
            </a:r>
            <a:r>
              <a:rPr lang="en-US" sz="2000" dirty="0" err="1"/>
              <a:t>gl.LINEAR_MIPMAP_LINEAR</a:t>
            </a:r>
            <a:r>
              <a:rPr lang="en-US" sz="2000" dirty="0"/>
              <a:t>);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gl.texParameteri</a:t>
            </a:r>
            <a:r>
              <a:rPr lang="en-US" sz="2000" dirty="0"/>
              <a:t>(gl.TEXTURE_2D, </a:t>
            </a:r>
            <a:r>
              <a:rPr lang="en-US" sz="2000" dirty="0" err="1"/>
              <a:t>gl.TEXTURE_MAG_FILTER</a:t>
            </a:r>
            <a:r>
              <a:rPr lang="en-US" sz="2000" dirty="0"/>
              <a:t>, </a:t>
            </a:r>
            <a:r>
              <a:rPr lang="en-US" sz="2000" dirty="0" err="1"/>
              <a:t>gl.LINEAR</a:t>
            </a:r>
            <a:r>
              <a:rPr lang="en-US" sz="2000" dirty="0"/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442" y="3940936"/>
            <a:ext cx="1143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some </a:t>
            </a:r>
            <a:r>
              <a:rPr lang="en-US" dirty="0" err="1"/>
              <a:t>WebGL</a:t>
            </a:r>
            <a:r>
              <a:rPr lang="en-US" dirty="0"/>
              <a:t> implementations may now support anisotropic texture filtering…which is even better</a:t>
            </a:r>
          </a:p>
        </p:txBody>
      </p:sp>
    </p:spTree>
    <p:extLst>
      <p:ext uri="{BB962C8B-B14F-4D97-AF65-F5344CB8AC3E}">
        <p14:creationId xmlns:p14="http://schemas.microsoft.com/office/powerpoint/2010/main" val="1038668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: Non-power of 2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096" y="2073499"/>
            <a:ext cx="11457904" cy="4192831"/>
          </a:xfrm>
        </p:spPr>
        <p:txBody>
          <a:bodyPr/>
          <a:lstStyle/>
          <a:p>
            <a:r>
              <a:rPr lang="en-US" dirty="0"/>
              <a:t>You should use textures that are 2</a:t>
            </a:r>
            <a:r>
              <a:rPr lang="en-US" baseline="30000" dirty="0"/>
              <a:t>k</a:t>
            </a:r>
            <a:r>
              <a:rPr lang="en-US" dirty="0"/>
              <a:t> x 2</a:t>
            </a:r>
            <a:r>
              <a:rPr lang="en-US" baseline="30000" dirty="0"/>
              <a:t>k</a:t>
            </a:r>
          </a:p>
          <a:p>
            <a:endParaRPr lang="en-US" baseline="30000" dirty="0"/>
          </a:p>
          <a:p>
            <a:r>
              <a:rPr lang="en-US" dirty="0"/>
              <a:t>You can use textures that are not powers of two</a:t>
            </a:r>
          </a:p>
          <a:p>
            <a:r>
              <a:rPr lang="en-US" dirty="0"/>
              <a:t> but must</a:t>
            </a:r>
          </a:p>
          <a:p>
            <a:pPr lvl="1"/>
            <a:r>
              <a:rPr lang="en-US" dirty="0"/>
              <a:t>set the wrap mode to CLAMP_TO_EDGE</a:t>
            </a:r>
          </a:p>
          <a:p>
            <a:pPr lvl="1"/>
            <a:r>
              <a:rPr lang="en-US" dirty="0"/>
              <a:t> turn off </a:t>
            </a:r>
            <a:r>
              <a:rPr lang="en-US" dirty="0" err="1"/>
              <a:t>mipmapping</a:t>
            </a:r>
            <a:r>
              <a:rPr lang="en-US" dirty="0"/>
              <a:t> by setting filtering to LINEAR or NEAREST…</a:t>
            </a:r>
          </a:p>
        </p:txBody>
      </p:sp>
    </p:spTree>
    <p:extLst>
      <p:ext uri="{BB962C8B-B14F-4D97-AF65-F5344CB8AC3E}">
        <p14:creationId xmlns:p14="http://schemas.microsoft.com/office/powerpoint/2010/main" val="171809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CDC3-B831-4E6A-9D45-47632A8DE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Match the Coordinates to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0251B-6889-4DC2-8855-FBF3E325F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3766" y="1413374"/>
            <a:ext cx="2526574" cy="4144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Match each textured quad with the set of texture coordinates used to generate it given in the list below.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FD2CD-E0D8-46FB-B53A-23791AFC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76" y="1195556"/>
            <a:ext cx="5486876" cy="3029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106CB-66F0-4DD0-94FE-CB774F6E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077" y="4468738"/>
            <a:ext cx="6067571" cy="16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8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DE599F-3596-274A-A67B-E29D7A97C6A7}" type="slidenum">
              <a:rPr lang="en-US"/>
              <a:pPr/>
              <a:t>30</a:t>
            </a:fld>
            <a:endParaRPr lang="en-US"/>
          </a:p>
        </p:txBody>
      </p:sp>
      <p:sp>
        <p:nvSpPr>
          <p:cNvPr id="912429" name="Rectangle 45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/>
              <a:t>Texture Arrays</a:t>
            </a:r>
          </a:p>
        </p:txBody>
      </p:sp>
      <p:sp>
        <p:nvSpPr>
          <p:cNvPr id="912430" name="Rectangle 46"/>
          <p:cNvSpPr>
            <a:spLocks noGrp="1" noChangeArrowheads="1"/>
          </p:cNvSpPr>
          <p:nvPr>
            <p:ph type="body" idx="1"/>
          </p:nvPr>
        </p:nvSpPr>
        <p:spPr>
          <a:xfrm>
            <a:off x="120294" y="1670518"/>
            <a:ext cx="12395915" cy="3919072"/>
          </a:xfrm>
        </p:spPr>
        <p:txBody>
          <a:bodyPr/>
          <a:lstStyle/>
          <a:p>
            <a:r>
              <a:rPr lang="en-US" b="1" dirty="0"/>
              <a:t>Multiple skins packed in texture array</a:t>
            </a:r>
          </a:p>
          <a:p>
            <a:pPr lvl="1"/>
            <a:r>
              <a:rPr lang="en-US" u="sng" dirty="0"/>
              <a:t>Motivation</a:t>
            </a:r>
            <a:r>
              <a:rPr lang="en-US" dirty="0"/>
              <a:t>:  binding to one multi-skin texture array avoids texture bind per object</a:t>
            </a:r>
            <a:endParaRPr lang="en-US" sz="3200" dirty="0"/>
          </a:p>
          <a:p>
            <a:endParaRPr lang="en-US" dirty="0"/>
          </a:p>
        </p:txBody>
      </p:sp>
      <p:sp>
        <p:nvSpPr>
          <p:cNvPr id="912389" name="Rectangle 5"/>
          <p:cNvSpPr>
            <a:spLocks noChangeArrowheads="1"/>
          </p:cNvSpPr>
          <p:nvPr/>
        </p:nvSpPr>
        <p:spPr bwMode="auto">
          <a:xfrm>
            <a:off x="5181601" y="3062288"/>
            <a:ext cx="2011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b="1">
                <a:ea typeface="MS PGothic" charset="0"/>
                <a:cs typeface="MS PGothic" charset="0"/>
              </a:rPr>
              <a:t>Texture array index</a:t>
            </a:r>
          </a:p>
        </p:txBody>
      </p:sp>
      <p:grpSp>
        <p:nvGrpSpPr>
          <p:cNvPr id="912390" name="Group 6"/>
          <p:cNvGrpSpPr>
            <a:grpSpLocks/>
          </p:cNvGrpSpPr>
          <p:nvPr/>
        </p:nvGrpSpPr>
        <p:grpSpPr bwMode="auto">
          <a:xfrm>
            <a:off x="1979614" y="3482977"/>
            <a:ext cx="7861301" cy="3146425"/>
            <a:chOff x="616" y="1666"/>
            <a:chExt cx="4952" cy="1982"/>
          </a:xfrm>
        </p:grpSpPr>
        <p:pic>
          <p:nvPicPr>
            <p:cNvPr id="91239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3" name="Picture 9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4" name="Picture 10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2004"/>
              <a:ext cx="807" cy="7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8" name="Picture 14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399" name="Picture 15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0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2803"/>
              <a:ext cx="39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1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3196"/>
              <a:ext cx="200" cy="19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3195"/>
              <a:ext cx="200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3" name="Picture 19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3195"/>
              <a:ext cx="200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4" name="Picture 20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3195"/>
              <a:ext cx="201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5" name="Picture 2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3195"/>
              <a:ext cx="201" cy="1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6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3402"/>
              <a:ext cx="94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7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8" name="Picture 24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09" name="Picture 25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0" name="Picture 2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3402"/>
              <a:ext cx="95" cy="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1" name="Picture 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3512"/>
              <a:ext cx="47" cy="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2" name="Picture 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3" name="Picture 29"/>
            <p:cNvPicPr>
              <a:picLocks noChangeAspect="1" noChangeArrowheads="1"/>
            </p:cNvPicPr>
            <p:nvPr/>
          </p:nvPicPr>
          <p:blipFill>
            <a:blip r:embed="rId5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4" name="Picture 30"/>
            <p:cNvPicPr>
              <a:picLocks noChangeAspect="1" noChangeArrowheads="1"/>
            </p:cNvPicPr>
            <p:nvPr/>
          </p:nvPicPr>
          <p:blipFill>
            <a:blip r:embed="rId6">
              <a:lum bright="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12415" name="Picture 3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" y="3504"/>
              <a:ext cx="47" cy="4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912416" name="Rectangle 32"/>
            <p:cNvSpPr>
              <a:spLocks noChangeArrowheads="1"/>
            </p:cNvSpPr>
            <p:nvPr/>
          </p:nvSpPr>
          <p:spPr bwMode="auto">
            <a:xfrm>
              <a:off x="1486" y="175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0</a:t>
              </a:r>
            </a:p>
          </p:txBody>
        </p:sp>
        <p:sp>
          <p:nvSpPr>
            <p:cNvPr id="912417" name="Rectangle 33"/>
            <p:cNvSpPr>
              <a:spLocks noChangeArrowheads="1"/>
            </p:cNvSpPr>
            <p:nvPr/>
          </p:nvSpPr>
          <p:spPr bwMode="auto">
            <a:xfrm>
              <a:off x="2387" y="175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1</a:t>
              </a:r>
            </a:p>
          </p:txBody>
        </p:sp>
        <p:sp>
          <p:nvSpPr>
            <p:cNvPr id="912418" name="Rectangle 34"/>
            <p:cNvSpPr>
              <a:spLocks noChangeArrowheads="1"/>
            </p:cNvSpPr>
            <p:nvPr/>
          </p:nvSpPr>
          <p:spPr bwMode="auto">
            <a:xfrm>
              <a:off x="3288" y="1772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2</a:t>
              </a:r>
            </a:p>
          </p:txBody>
        </p:sp>
        <p:sp>
          <p:nvSpPr>
            <p:cNvPr id="912419" name="Rectangle 35"/>
            <p:cNvSpPr>
              <a:spLocks noChangeArrowheads="1"/>
            </p:cNvSpPr>
            <p:nvPr/>
          </p:nvSpPr>
          <p:spPr bwMode="auto">
            <a:xfrm>
              <a:off x="4190" y="175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3</a:t>
              </a:r>
            </a:p>
          </p:txBody>
        </p:sp>
        <p:sp>
          <p:nvSpPr>
            <p:cNvPr id="912420" name="Rectangle 36"/>
            <p:cNvSpPr>
              <a:spLocks noChangeArrowheads="1"/>
            </p:cNvSpPr>
            <p:nvPr/>
          </p:nvSpPr>
          <p:spPr bwMode="auto">
            <a:xfrm>
              <a:off x="5090" y="1736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4</a:t>
              </a:r>
            </a:p>
          </p:txBody>
        </p:sp>
        <p:sp>
          <p:nvSpPr>
            <p:cNvPr id="912421" name="Rectangle 37"/>
            <p:cNvSpPr>
              <a:spLocks noChangeArrowheads="1"/>
            </p:cNvSpPr>
            <p:nvPr/>
          </p:nvSpPr>
          <p:spPr bwMode="auto">
            <a:xfrm>
              <a:off x="924" y="230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0</a:t>
              </a:r>
            </a:p>
          </p:txBody>
        </p:sp>
        <p:sp>
          <p:nvSpPr>
            <p:cNvPr id="912422" name="Rectangle 38"/>
            <p:cNvSpPr>
              <a:spLocks noChangeArrowheads="1"/>
            </p:cNvSpPr>
            <p:nvPr/>
          </p:nvSpPr>
          <p:spPr bwMode="auto">
            <a:xfrm>
              <a:off x="924" y="291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b="1">
                  <a:ea typeface="MS PGothic" charset="0"/>
                  <a:cs typeface="MS PGothic" charset="0"/>
                </a:rPr>
                <a:t>1</a:t>
              </a:r>
            </a:p>
          </p:txBody>
        </p:sp>
        <p:sp>
          <p:nvSpPr>
            <p:cNvPr id="912423" name="Rectangle 39"/>
            <p:cNvSpPr>
              <a:spLocks noChangeArrowheads="1"/>
            </p:cNvSpPr>
            <p:nvPr/>
          </p:nvSpPr>
          <p:spPr bwMode="auto">
            <a:xfrm>
              <a:off x="924" y="323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b="1">
                  <a:ea typeface="MS PGothic" charset="0"/>
                  <a:cs typeface="MS PGothic" charset="0"/>
                </a:rPr>
                <a:t>2</a:t>
              </a:r>
            </a:p>
          </p:txBody>
        </p:sp>
        <p:sp>
          <p:nvSpPr>
            <p:cNvPr id="912424" name="Rectangle 40"/>
            <p:cNvSpPr>
              <a:spLocks noChangeArrowheads="1"/>
            </p:cNvSpPr>
            <p:nvPr/>
          </p:nvSpPr>
          <p:spPr bwMode="auto">
            <a:xfrm>
              <a:off x="924" y="3393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b="1">
                  <a:ea typeface="MS PGothic" charset="0"/>
                  <a:cs typeface="MS PGothic" charset="0"/>
                </a:rPr>
                <a:t>3</a:t>
              </a:r>
            </a:p>
          </p:txBody>
        </p:sp>
        <p:sp>
          <p:nvSpPr>
            <p:cNvPr id="912425" name="Rectangle 41"/>
            <p:cNvSpPr>
              <a:spLocks noChangeArrowheads="1"/>
            </p:cNvSpPr>
            <p:nvPr/>
          </p:nvSpPr>
          <p:spPr bwMode="auto">
            <a:xfrm>
              <a:off x="924" y="3494"/>
              <a:ext cx="1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000" b="1">
                  <a:ea typeface="MS PGothic" charset="0"/>
                  <a:cs typeface="MS PGothic" charset="0"/>
                </a:rPr>
                <a:t>4</a:t>
              </a:r>
            </a:p>
          </p:txBody>
        </p:sp>
        <p:sp>
          <p:nvSpPr>
            <p:cNvPr id="912426" name="Rectangle 42"/>
            <p:cNvSpPr>
              <a:spLocks noChangeArrowheads="1"/>
            </p:cNvSpPr>
            <p:nvPr/>
          </p:nvSpPr>
          <p:spPr bwMode="auto">
            <a:xfrm rot="16200000">
              <a:off x="82" y="2661"/>
              <a:ext cx="13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>
                  <a:ea typeface="MS PGothic" charset="0"/>
                  <a:cs typeface="MS PGothic" charset="0"/>
                </a:rPr>
                <a:t>Mipmap level index</a:t>
              </a:r>
            </a:p>
          </p:txBody>
        </p:sp>
        <p:sp>
          <p:nvSpPr>
            <p:cNvPr id="912427" name="AutoShape 43"/>
            <p:cNvSpPr>
              <a:spLocks/>
            </p:cNvSpPr>
            <p:nvPr/>
          </p:nvSpPr>
          <p:spPr bwMode="auto">
            <a:xfrm>
              <a:off x="827" y="2643"/>
              <a:ext cx="106" cy="271"/>
            </a:xfrm>
            <a:prstGeom prst="leftBrace">
              <a:avLst>
                <a:gd name="adj1" fmla="val 124607"/>
                <a:gd name="adj2" fmla="val 50000"/>
              </a:avLst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2428" name="AutoShape 44"/>
            <p:cNvSpPr>
              <a:spLocks/>
            </p:cNvSpPr>
            <p:nvPr/>
          </p:nvSpPr>
          <p:spPr bwMode="auto">
            <a:xfrm rot="5400000">
              <a:off x="3293" y="1593"/>
              <a:ext cx="125" cy="271"/>
            </a:xfrm>
            <a:prstGeom prst="leftBrace">
              <a:avLst>
                <a:gd name="adj1" fmla="val 292533"/>
                <a:gd name="adj2" fmla="val 50000"/>
              </a:avLst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595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B428-00C7-4B0A-A98D-83CAFD45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0320-61B4-4B6C-9B2B-EEDA1C30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first image is axis aligned and doesn’t repeat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possible coordinates from list are</a:t>
            </a:r>
          </a:p>
          <a:p>
            <a:endParaRPr lang="en-US" dirty="0"/>
          </a:p>
          <a:p>
            <a:r>
              <a:rPr lang="en-US" dirty="0"/>
              <a:t>Which give axis-aligned edges </a:t>
            </a:r>
          </a:p>
          <a:p>
            <a:r>
              <a:rPr lang="en-US" dirty="0"/>
              <a:t>And parametric lengths of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0B3E5-3C77-4E2D-BCA9-B6D7BFA9A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022" b="49569"/>
          <a:stretch/>
        </p:blipFill>
        <p:spPr>
          <a:xfrm>
            <a:off x="2905395" y="2399914"/>
            <a:ext cx="1809444" cy="1528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3628F-D186-46A0-AC00-7A2F1C107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05" b="63518"/>
          <a:stretch/>
        </p:blipFill>
        <p:spPr>
          <a:xfrm>
            <a:off x="2066613" y="4611952"/>
            <a:ext cx="6066046" cy="3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42BF-C96A-4B8F-9C94-D7CCB95F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6B5D-10D8-4B51-98F6-65F8CF5CD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27" y="1677526"/>
            <a:ext cx="10352560" cy="1821626"/>
          </a:xfrm>
        </p:spPr>
        <p:txBody>
          <a:bodyPr>
            <a:normAutofit/>
          </a:bodyPr>
          <a:lstStyle/>
          <a:p>
            <a:r>
              <a:rPr lang="en-US" dirty="0"/>
              <a:t>We’ve only looked at simple mappings</a:t>
            </a:r>
          </a:p>
          <a:p>
            <a:pPr lvl="1"/>
            <a:r>
              <a:rPr lang="en-US" dirty="0"/>
              <a:t>Mapping the texture onto planar surfaces</a:t>
            </a:r>
          </a:p>
          <a:p>
            <a:r>
              <a:rPr lang="en-US" dirty="0"/>
              <a:t>More complicated surfaces need more complicated mappings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905B0-8ACA-46CF-9270-128A9EE2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12" y="3682337"/>
            <a:ext cx="6374674" cy="20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9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335E-3379-47D4-8350-C159D36C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327022"/>
            <a:ext cx="8913813" cy="914400"/>
          </a:xfrm>
        </p:spPr>
        <p:txBody>
          <a:bodyPr/>
          <a:lstStyle/>
          <a:p>
            <a:r>
              <a:rPr lang="en-US" dirty="0"/>
              <a:t>Example: Mapping onto a sphere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8DC2F-0A28-4A37-8496-4EB582A5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07" y="1241422"/>
            <a:ext cx="4191000" cy="3143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9FE6F-AEF5-4FBC-A5C3-86AB67AD9481}"/>
              </a:ext>
            </a:extLst>
          </p:cNvPr>
          <p:cNvSpPr txBox="1"/>
          <p:nvPr/>
        </p:nvSpPr>
        <p:spPr>
          <a:xfrm>
            <a:off x="5677989" y="3331842"/>
            <a:ext cx="360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 on the right uses: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A9528-ECD2-4293-9E06-9781EE678A7F}"/>
              </a:ext>
            </a:extLst>
          </p:cNvPr>
          <p:cNvSpPr txBox="1"/>
          <p:nvPr/>
        </p:nvSpPr>
        <p:spPr>
          <a:xfrm>
            <a:off x="1687286" y="6103987"/>
            <a:ext cx="634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is the sphere on the left being textured?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F8ADAE-456D-4DEC-9E24-3193C5411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3"/>
          <a:stretch/>
        </p:blipFill>
        <p:spPr>
          <a:xfrm>
            <a:off x="1608908" y="3973708"/>
            <a:ext cx="8902339" cy="1759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83E976-167E-4A40-B5ED-1C28EF9DB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40" y="1124982"/>
            <a:ext cx="1669717" cy="1489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A15FF-60C8-47BE-921B-8DB061C86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426" y="1285847"/>
            <a:ext cx="1733073" cy="1581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5B6E7-1FD7-49DB-A8A3-6CB397132F9A}"/>
              </a:ext>
            </a:extLst>
          </p:cNvPr>
          <p:cNvSpPr txBox="1"/>
          <p:nvPr/>
        </p:nvSpPr>
        <p:spPr>
          <a:xfrm>
            <a:off x="9833140" y="2517230"/>
            <a:ext cx="200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Wikipedia</a:t>
            </a:r>
          </a:p>
        </p:txBody>
      </p:sp>
    </p:spTree>
    <p:extLst>
      <p:ext uri="{BB962C8B-B14F-4D97-AF65-F5344CB8AC3E}">
        <p14:creationId xmlns:p14="http://schemas.microsoft.com/office/powerpoint/2010/main" val="367105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79CE-1DCB-49D5-9E1A-69DEB177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Correct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056E-6512-4B14-8A95-834C08B6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97" y="1598003"/>
            <a:ext cx="10587752" cy="3670767"/>
          </a:xfrm>
        </p:spPr>
        <p:txBody>
          <a:bodyPr/>
          <a:lstStyle/>
          <a:p>
            <a:r>
              <a:rPr lang="en-US" dirty="0"/>
              <a:t>Linear (affine) interpolation problematic for texture coordinates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Won’t produce perspective correct texture coordinates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EE953-352D-4ECC-8716-D744039F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06" y="3731895"/>
            <a:ext cx="7620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79CE-1DCB-49D5-9E1A-69DEB177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Correct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056E-6512-4B14-8A95-834C08B6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57" y="4267609"/>
            <a:ext cx="8379823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-- Wikipedia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3C25-4AAE-478B-91E1-92074982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91" y="2720339"/>
            <a:ext cx="8392288" cy="1417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877D9-8547-49EA-9754-47742D9B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172" y="4420471"/>
            <a:ext cx="5443187" cy="19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BF5E-8F40-497C-A410-E0573612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E575-BA82-40AC-8354-B62B5AFB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6" y="1825625"/>
            <a:ext cx="11958034" cy="4723282"/>
          </a:xfrm>
        </p:spPr>
        <p:txBody>
          <a:bodyPr>
            <a:normAutofit fontScale="92500"/>
          </a:bodyPr>
          <a:lstStyle/>
          <a:p>
            <a:r>
              <a:rPr lang="en-US" dirty="0"/>
              <a:t>We often have a mismatch between texture size and number of fragments</a:t>
            </a:r>
          </a:p>
          <a:p>
            <a:pPr lvl="1"/>
            <a:r>
              <a:rPr lang="en-US" dirty="0"/>
              <a:t>Requires us to adjust how the texture is sampled…</a:t>
            </a:r>
          </a:p>
          <a:p>
            <a:pPr lvl="1"/>
            <a:r>
              <a:rPr lang="en-US" dirty="0"/>
              <a:t>This more complicated sampling process is called </a:t>
            </a:r>
            <a:r>
              <a:rPr lang="en-US" b="1" i="1" dirty="0"/>
              <a:t>texture filtering</a:t>
            </a:r>
          </a:p>
          <a:p>
            <a:r>
              <a:rPr lang="en-US" b="1" i="1" dirty="0"/>
              <a:t>Magnification  </a:t>
            </a:r>
            <a:r>
              <a:rPr lang="en-US" dirty="0"/>
              <a:t>occurs when we have more fragments than </a:t>
            </a:r>
            <a:r>
              <a:rPr lang="en-US" dirty="0" err="1"/>
              <a:t>texels</a:t>
            </a:r>
            <a:endParaRPr lang="en-US" dirty="0"/>
          </a:p>
          <a:p>
            <a:r>
              <a:rPr lang="en-US" b="1" i="1" dirty="0" err="1"/>
              <a:t>Minification</a:t>
            </a:r>
            <a:r>
              <a:rPr lang="en-US" b="1" i="1" dirty="0"/>
              <a:t>  </a:t>
            </a:r>
            <a:r>
              <a:rPr lang="en-US" dirty="0"/>
              <a:t>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Two common mag filters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Bilinear</a:t>
            </a:r>
          </a:p>
          <a:p>
            <a:r>
              <a:rPr lang="en-US" dirty="0"/>
              <a:t>Most common min filter</a:t>
            </a:r>
          </a:p>
          <a:p>
            <a:pPr lvl="1"/>
            <a:r>
              <a:rPr lang="en-US" dirty="0"/>
              <a:t>Mipmapping</a:t>
            </a:r>
          </a:p>
        </p:txBody>
      </p:sp>
    </p:spTree>
    <p:extLst>
      <p:ext uri="{BB962C8B-B14F-4D97-AF65-F5344CB8AC3E}">
        <p14:creationId xmlns:p14="http://schemas.microsoft.com/office/powerpoint/2010/main" val="4040726804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18093</TotalTime>
  <Words>1307</Words>
  <Application>Microsoft Office PowerPoint</Application>
  <PresentationFormat>Widescreen</PresentationFormat>
  <Paragraphs>188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</vt:lpstr>
      <vt:lpstr>Cambria Math</vt:lpstr>
      <vt:lpstr>Lato</vt:lpstr>
      <vt:lpstr>Lato Medium</vt:lpstr>
      <vt:lpstr>Wingdings</vt:lpstr>
      <vt:lpstr>SampleSlides</vt:lpstr>
      <vt:lpstr>PowerPoint Presentation</vt:lpstr>
      <vt:lpstr>Reviewing Texture Coordinates</vt:lpstr>
      <vt:lpstr>Match the Coordinates to the Image</vt:lpstr>
      <vt:lpstr>For example</vt:lpstr>
      <vt:lpstr>Texture Coordinates</vt:lpstr>
      <vt:lpstr>Example: Mapping onto a sphere</vt:lpstr>
      <vt:lpstr>Perspective Correct Coordinates</vt:lpstr>
      <vt:lpstr>Perspective Correct Coordinates</vt:lpstr>
      <vt:lpstr>Texture Filtering</vt:lpstr>
      <vt:lpstr>Magnification</vt:lpstr>
      <vt:lpstr>Magnification: Nearest Neighbor</vt:lpstr>
      <vt:lpstr>Magnification: Bilinear Interpolation</vt:lpstr>
      <vt:lpstr>Magnification: Bilinear Interpolation</vt:lpstr>
      <vt:lpstr>Filtering Textures</vt:lpstr>
      <vt:lpstr>Filtering Textures</vt:lpstr>
      <vt:lpstr>Minification</vt:lpstr>
      <vt:lpstr>Mipmapping</vt:lpstr>
      <vt:lpstr>Mipmapping</vt:lpstr>
      <vt:lpstr>Pre-filtered Image Versions</vt:lpstr>
      <vt:lpstr>Creating a Mipmap</vt:lpstr>
      <vt:lpstr>Level of Detail Selection</vt:lpstr>
      <vt:lpstr>Mipmap Level-of-detail Selection</vt:lpstr>
      <vt:lpstr>Mipmap Level-of-detail Selection</vt:lpstr>
      <vt:lpstr>Level-of-detail Bias and Clamping</vt:lpstr>
      <vt:lpstr>Determine Mipmap Levels</vt:lpstr>
      <vt:lpstr>WebGL  Computing a Color from a Mipmap </vt:lpstr>
      <vt:lpstr>Mipmap Texture Filtering</vt:lpstr>
      <vt:lpstr>WebGL: Highest Quality Filtering</vt:lpstr>
      <vt:lpstr>WebGL: Non-power of 2 textures</vt:lpstr>
      <vt:lpstr>Texture Arrays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134</cp:revision>
  <dcterms:created xsi:type="dcterms:W3CDTF">2017-05-11T14:02:37Z</dcterms:created>
  <dcterms:modified xsi:type="dcterms:W3CDTF">2020-03-30T22:00:14Z</dcterms:modified>
</cp:coreProperties>
</file>